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3" r:id="rId4"/>
    <p:sldId id="275" r:id="rId5"/>
    <p:sldId id="272" r:id="rId6"/>
    <p:sldId id="276" r:id="rId7"/>
    <p:sldId id="278" r:id="rId8"/>
    <p:sldId id="264" r:id="rId9"/>
    <p:sldId id="277" r:id="rId10"/>
    <p:sldId id="263" r:id="rId11"/>
    <p:sldId id="280" r:id="rId12"/>
    <p:sldId id="279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>
        <p:scale>
          <a:sx n="60" d="100"/>
          <a:sy n="60" d="100"/>
        </p:scale>
        <p:origin x="-2166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839DEF-AA42-4094-9F6E-AF9BF31A6D90}" type="datetimeFigureOut">
              <a:rPr lang="ar-IQ" smtClean="0"/>
              <a:pPr/>
              <a:t>14/03/1440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FDB402-01F2-411D-BAD4-2E11D62C302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924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ED9525-7EBF-4600-B673-1F513E222787}" type="datetimeFigureOut">
              <a:rPr lang="ar-IQ" smtClean="0"/>
              <a:pPr/>
              <a:t>14/03/1440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AB9BC3-8D84-40DC-9EC4-3C8B4B35D27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50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9BC3-8D84-40DC-9EC4-3C8B4B35D27F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416FB4-5BF2-4983-AB6A-7804C6E4EF08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B3CF3-85DE-4BB3-975F-467EC18341C4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142B3-10BD-42B4-8265-BEBB1C79B635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CCDC-7B38-4BB5-914B-EA0D29B6E42F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D9588-A93A-4A0A-9234-3096596C2297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767E9-F9E1-4D98-AD43-AAC19A133B29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E2002-B7F7-405E-A4CC-68C836CA8797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FB09-C533-45DA-8B98-7EDC97737012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F938A-9664-4A1A-8A0E-480877690553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A5E6AF-6599-448C-9C40-9CB0343502F9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9D7767-1A27-40EE-8FCF-6F8545789F23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B5A94D-E7D1-4AB9-B0E4-34BC703329A2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2181"/>
            <a:ext cx="7772400" cy="1829761"/>
          </a:xfrm>
        </p:spPr>
        <p:txBody>
          <a:bodyPr/>
          <a:lstStyle/>
          <a:p>
            <a:pPr algn="ctr" rtl="0"/>
            <a:r>
              <a:rPr lang="en-US" dirty="0" smtClean="0"/>
              <a:t>Introduction to Bacteriology</a:t>
            </a:r>
            <a:endParaRPr lang="ar-IQ" dirty="0"/>
          </a:p>
        </p:txBody>
      </p:sp>
      <p:pic>
        <p:nvPicPr>
          <p:cNvPr id="5" name="Picture 4" descr="شعارالكر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94" y="142852"/>
            <a:ext cx="2438400" cy="24288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14348" y="4000504"/>
            <a:ext cx="7772400" cy="1199704"/>
          </a:xfrm>
          <a:prstGeom prst="rect">
            <a:avLst/>
          </a:prstGeom>
        </p:spPr>
        <p:txBody>
          <a:bodyPr vert="horz" lIns="45720" rIns="45720">
            <a:normAutofit fontScale="92500" lnSpcReduction="2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– 1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semester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Munira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Ch. Ismail </a:t>
            </a:r>
          </a:p>
          <a:p>
            <a:pPr marL="0" marR="64008" lvl="0" indent="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IQ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Flagellum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/>
              <a:t>Flagellar</a:t>
            </a:r>
            <a:r>
              <a:rPr lang="en-US" b="1" dirty="0" smtClean="0"/>
              <a:t> arrangements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 smtClean="0"/>
              <a:t>Atrichous</a:t>
            </a:r>
            <a:r>
              <a:rPr lang="en-US" dirty="0" smtClean="0"/>
              <a:t>: Bacteria with no flagellum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 smtClean="0"/>
              <a:t>Monotrichous</a:t>
            </a:r>
            <a:r>
              <a:rPr lang="en-US" dirty="0" smtClean="0"/>
              <a:t>: Bacteria with single polar flagellum.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 smtClean="0"/>
              <a:t>Lophotrichous</a:t>
            </a:r>
            <a:r>
              <a:rPr lang="en-US" dirty="0" smtClean="0"/>
              <a:t>: Bacteria with bunch of flagella at one pole.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 smtClean="0"/>
              <a:t>Amphitrichous</a:t>
            </a:r>
            <a:r>
              <a:rPr lang="en-US" dirty="0" smtClean="0"/>
              <a:t>: Bacteria with flagella at both poles.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 smtClean="0"/>
              <a:t>Peritrichous</a:t>
            </a:r>
            <a:r>
              <a:rPr lang="en-US" dirty="0" smtClean="0"/>
              <a:t>: Bacteria with flagella all over their surface.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Differentiation between Prokaryotes and Eukaryotes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 1</a:t>
            </a: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242427-have-a-nice-day-handwriting-on-a-napkin-with-cup-of-coffee-and-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2094389"/>
            <a:ext cx="4953000" cy="32994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 </a:t>
            </a:r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Shapes of bacteria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Structure </a:t>
            </a:r>
            <a:r>
              <a:rPr lang="en-US" dirty="0"/>
              <a:t>of bacterial </a:t>
            </a:r>
            <a:r>
              <a:rPr lang="en-US" dirty="0" smtClean="0"/>
              <a:t>cell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Different ion between Gram positive and   Gram negative bacteria cell envelope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Cell wall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Chemical composition of the cell wall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Special components of Gram negative cell wall 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Special components of Gram positive cell wall 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Cytoplasmic ultra structures </a:t>
            </a:r>
            <a:endParaRPr lang="ar-IQ" dirty="0" smtClean="0"/>
          </a:p>
          <a:p>
            <a:pPr marL="624078" indent="-514350" algn="l" rtl="0">
              <a:buFont typeface="+mj-lt"/>
              <a:buAutoNum type="arabicPeriod"/>
            </a:pP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l" rtl="0">
              <a:buFont typeface="+mj-lt"/>
              <a:buAutoNum type="arabicPeriod"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Teichoic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acid:</a:t>
            </a:r>
          </a:p>
          <a:p>
            <a:pPr algn="l" rtl="0" fontAlgn="base"/>
            <a:r>
              <a:rPr lang="en-US" dirty="0" smtClean="0"/>
              <a:t>Dry weight (50% cell wall) and (10% total cell).</a:t>
            </a:r>
          </a:p>
          <a:p>
            <a:pPr algn="l" rtl="0" fontAlgn="base"/>
            <a:r>
              <a:rPr lang="en-US" dirty="0" smtClean="0"/>
              <a:t>water soluble polymer of glycerol or </a:t>
            </a:r>
            <a:r>
              <a:rPr lang="en-US" dirty="0" err="1" smtClean="0"/>
              <a:t>ribitol</a:t>
            </a:r>
            <a:r>
              <a:rPr lang="en-US" dirty="0" smtClean="0"/>
              <a:t> phosphate (</a:t>
            </a:r>
            <a:r>
              <a:rPr lang="en-US" dirty="0" err="1" smtClean="0"/>
              <a:t>phosphodiester</a:t>
            </a:r>
            <a:r>
              <a:rPr lang="en-US" dirty="0" smtClean="0"/>
              <a:t> linkage).</a:t>
            </a:r>
          </a:p>
          <a:p>
            <a:pPr algn="l" rtl="0" fontAlgn="base"/>
            <a:r>
              <a:rPr lang="en-US" dirty="0" smtClean="0"/>
              <a:t> 2 types: wall and </a:t>
            </a:r>
            <a:r>
              <a:rPr lang="en-US" dirty="0" err="1" smtClean="0"/>
              <a:t>lipoteichoic</a:t>
            </a:r>
            <a:r>
              <a:rPr lang="en-US" dirty="0" smtClean="0"/>
              <a:t> acid</a:t>
            </a:r>
          </a:p>
          <a:p>
            <a:pPr marL="624078" indent="-514350" algn="l" rtl="0" fontAlgn="base">
              <a:buFont typeface="+mj-lt"/>
              <a:buAutoNum type="arabicPeriod" startAt="2"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Teichoic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acid </a:t>
            </a:r>
            <a:r>
              <a:rPr lang="en-US" dirty="0" smtClean="0"/>
              <a:t>(sugar acid instead phosphoric acid)</a:t>
            </a:r>
          </a:p>
          <a:p>
            <a:pPr marL="624078" indent="-514350" algn="l" rtl="0" fontAlgn="base">
              <a:buFont typeface="+mj-lt"/>
              <a:buAutoNum type="arabicPeriod" startAt="2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Polysaccharides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6. Special components of Gram positive cell wall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74" y="688988"/>
            <a:ext cx="773185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550071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Outer membrane in cell wall of gram negative bacteria</a:t>
            </a:r>
            <a:endParaRPr lang="ar-IQ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Lipoprotein 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Outer membrane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Lipopolysaccharides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 fontAlgn="base">
              <a:buNone/>
            </a:pPr>
            <a:r>
              <a:rPr lang="en-US" sz="2400" dirty="0" smtClean="0"/>
              <a:t>LPS is composed of: </a:t>
            </a:r>
            <a:endParaRPr lang="en-US" dirty="0" smtClean="0"/>
          </a:p>
          <a:p>
            <a:pPr algn="l" rtl="0" fontAlgn="base"/>
            <a:r>
              <a:rPr lang="en-US" dirty="0" smtClean="0"/>
              <a:t>Lipid-A:  </a:t>
            </a:r>
          </a:p>
          <a:p>
            <a:pPr algn="l" rtl="0" fontAlgn="base"/>
            <a:r>
              <a:rPr lang="en-US" dirty="0" smtClean="0"/>
              <a:t>Polysaccharide: consists of </a:t>
            </a:r>
          </a:p>
          <a:p>
            <a:pPr algn="l" rtl="0" fontAlgn="base">
              <a:buFontTx/>
              <a:buChar char="-"/>
            </a:pPr>
            <a:r>
              <a:rPr lang="en-US" dirty="0" smtClean="0"/>
              <a:t>Core polysaccharide </a:t>
            </a:r>
          </a:p>
          <a:p>
            <a:pPr algn="l" rtl="0" fontAlgn="base">
              <a:buFontTx/>
              <a:buChar char="-"/>
            </a:pPr>
            <a:r>
              <a:rPr lang="en-US" dirty="0" smtClean="0"/>
              <a:t>O polysaccharide (O antigen)</a:t>
            </a:r>
            <a:endParaRPr lang="en-US" b="1" dirty="0" smtClean="0"/>
          </a:p>
          <a:p>
            <a:pPr marL="624078" indent="-514350" algn="l" rtl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ar-IQ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4078" indent="-514350" algn="ctr" rtl="0"/>
            <a:r>
              <a:rPr lang="en-US" dirty="0" smtClean="0">
                <a:solidFill>
                  <a:srgbClr val="FF0000"/>
                </a:solidFill>
              </a:rPr>
              <a:t>7. Special components of Gram negative cell wall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ructure-of-L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LPS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âªbacterial lipopolysaccharide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7785204" cy="342902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 err="1" smtClean="0">
                <a:solidFill>
                  <a:srgbClr val="FF0000"/>
                </a:solidFill>
              </a:rPr>
              <a:t>Periplasmic</a:t>
            </a:r>
            <a:r>
              <a:rPr lang="en-US" sz="3600" b="1" dirty="0" smtClean="0">
                <a:solidFill>
                  <a:srgbClr val="FF0000"/>
                </a:solidFill>
              </a:rPr>
              <a:t> membrane </a:t>
            </a: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Cytoplasmic membrane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4286256"/>
            <a:ext cx="71438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785786" y="4857760"/>
            <a:ext cx="71438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400" dirty="0" smtClean="0">
                <a:solidFill>
                  <a:srgbClr val="FF0000"/>
                </a:solidFill>
              </a:rPr>
              <a:t>8. Cytoplasmic </a:t>
            </a:r>
            <a:r>
              <a:rPr lang="en-US" sz="4400" dirty="0" err="1" smtClean="0">
                <a:solidFill>
                  <a:srgbClr val="FF0000"/>
                </a:solidFill>
              </a:rPr>
              <a:t>ultrastructure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44" y="1285860"/>
            <a:ext cx="82296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2400" dirty="0" err="1" smtClean="0"/>
              <a:t>Mesosomes</a:t>
            </a:r>
            <a:r>
              <a:rPr lang="en-US" sz="2400" dirty="0" smtClean="0"/>
              <a:t> (</a:t>
            </a:r>
            <a:r>
              <a:rPr lang="en-US" sz="2400" dirty="0" err="1" smtClean="0"/>
              <a:t>Septal</a:t>
            </a:r>
            <a:r>
              <a:rPr lang="en-US" sz="2400" dirty="0" smtClean="0"/>
              <a:t> and Lateral)</a:t>
            </a:r>
          </a:p>
          <a:p>
            <a:pPr marL="457200" indent="-457200" algn="l" rtl="0">
              <a:buFontTx/>
              <a:buChar char="-"/>
            </a:pPr>
            <a:r>
              <a:rPr lang="en-US" sz="2400" dirty="0" err="1" smtClean="0"/>
              <a:t>Ribosomes</a:t>
            </a:r>
            <a:endParaRPr lang="en-US" sz="2400" dirty="0" smtClean="0"/>
          </a:p>
          <a:p>
            <a:pPr marL="457200" indent="-457200" algn="l" rtl="0">
              <a:buFontTx/>
              <a:buChar char="-"/>
            </a:pPr>
            <a:r>
              <a:rPr lang="en-US" sz="2400" dirty="0" smtClean="0"/>
              <a:t>nuclear body</a:t>
            </a:r>
          </a:p>
          <a:p>
            <a:pPr marL="457200" indent="-457200" algn="l" rtl="0">
              <a:buFontTx/>
              <a:buChar char="-"/>
            </a:pPr>
            <a:r>
              <a:rPr lang="en-US" sz="2400" dirty="0" smtClean="0"/>
              <a:t>Plasmids (some)</a:t>
            </a:r>
          </a:p>
        </p:txBody>
      </p:sp>
      <p:pic>
        <p:nvPicPr>
          <p:cNvPr id="8" name="Content Placeholder 5" descr="bacteria-cell-anatomy-medical-illustration-83999582.jpg"/>
          <p:cNvPicPr>
            <a:picLocks noChangeAspect="1"/>
          </p:cNvPicPr>
          <p:nvPr/>
        </p:nvPicPr>
        <p:blipFill>
          <a:blip r:embed="rId2"/>
          <a:srcRect b="8526"/>
          <a:stretch>
            <a:fillRect/>
          </a:stretch>
        </p:blipFill>
        <p:spPr>
          <a:xfrm>
            <a:off x="3071802" y="2214554"/>
            <a:ext cx="5410224" cy="421422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8286776" y="4857760"/>
            <a:ext cx="642910" cy="1643074"/>
          </a:xfrm>
          <a:prstGeom prst="rightBrace">
            <a:avLst>
              <a:gd name="adj1" fmla="val 8333"/>
              <a:gd name="adj2" fmla="val 4156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Char char="-"/>
            </a:pPr>
            <a:r>
              <a:rPr lang="en-US" sz="2800" dirty="0" smtClean="0"/>
              <a:t>Flagellum</a:t>
            </a:r>
          </a:p>
          <a:p>
            <a:pPr algn="l" rtl="0">
              <a:buFontTx/>
              <a:buChar char="-"/>
            </a:pPr>
            <a:r>
              <a:rPr lang="en-US" sz="2800" dirty="0" err="1" smtClean="0"/>
              <a:t>Pilus</a:t>
            </a:r>
            <a:endParaRPr lang="en-US" sz="2800" dirty="0" smtClean="0"/>
          </a:p>
          <a:p>
            <a:pPr algn="l" rtl="0">
              <a:buFontTx/>
              <a:buChar char="-"/>
            </a:pPr>
            <a:r>
              <a:rPr lang="en-US" sz="2800" dirty="0" err="1" smtClean="0"/>
              <a:t>Glycocalyx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Cellular element external to the cell envelope</a:t>
            </a:r>
            <a:r>
              <a:rPr lang="en-US" sz="4400" dirty="0" smtClean="0"/>
              <a:t>:  </a:t>
            </a:r>
            <a:endParaRPr lang="ar-IQ" dirty="0"/>
          </a:p>
        </p:txBody>
      </p:sp>
      <p:pic>
        <p:nvPicPr>
          <p:cNvPr id="4" name="صورة 1" descr="ÙØªÙØ¬Ø© Ø¨Ø­Ø« Ø§ÙØµÙØ± Ø¹Ù âªamphitrichous flagella bacteriaâ¬â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00174"/>
            <a:ext cx="3786214" cy="2714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صورة 4" descr="ØµÙØ±Ø© Ø°Ø§Øª ØµÙØ©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572009"/>
            <a:ext cx="3786214" cy="20717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</TotalTime>
  <Words>294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Introduction to Bacteriology</vt:lpstr>
      <vt:lpstr>Learning Objectives </vt:lpstr>
      <vt:lpstr>6. Special components of Gram positive cell wall </vt:lpstr>
      <vt:lpstr>Outer membrane in cell wall of gram negative bacteria</vt:lpstr>
      <vt:lpstr>7. Special components of Gram negative cell wall </vt:lpstr>
      <vt:lpstr>LPS</vt:lpstr>
      <vt:lpstr>PowerPoint Presentation</vt:lpstr>
      <vt:lpstr>8. Cytoplasmic ultrastructure </vt:lpstr>
      <vt:lpstr>Cellular element external to the cell envelope:  </vt:lpstr>
      <vt:lpstr>Flagellum</vt:lpstr>
      <vt:lpstr>Home Work 1</vt:lpstr>
      <vt:lpstr>Any Questions? 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Bacteriology</dc:title>
  <dc:creator>hp</dc:creator>
  <cp:lastModifiedBy>Nada</cp:lastModifiedBy>
  <cp:revision>94</cp:revision>
  <dcterms:created xsi:type="dcterms:W3CDTF">2018-10-08T07:53:39Z</dcterms:created>
  <dcterms:modified xsi:type="dcterms:W3CDTF">2018-11-22T18:36:06Z</dcterms:modified>
</cp:coreProperties>
</file>